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438" r:id="rId2"/>
    <p:sldId id="439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3D82"/>
    <a:srgbClr val="003366"/>
    <a:srgbClr val="E6E7E8"/>
    <a:srgbClr val="4A90E2"/>
    <a:srgbClr val="FFFFFF"/>
    <a:srgbClr val="2BA35F"/>
    <a:srgbClr val="FF4B4B"/>
    <a:srgbClr val="C3EFD6"/>
    <a:srgbClr val="FFE1E1"/>
    <a:srgbClr val="FFB7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6" autoAdjust="0"/>
    <p:restoredTop sz="96242" autoAdjust="0"/>
  </p:normalViewPr>
  <p:slideViewPr>
    <p:cSldViewPr snapToGrid="0">
      <p:cViewPr varScale="1">
        <p:scale>
          <a:sx n="113" d="100"/>
          <a:sy n="113" d="100"/>
        </p:scale>
        <p:origin x="859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424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6" r:id="rId2"/>
    <p:sldLayoutId id="2147483657" r:id="rId3"/>
    <p:sldLayoutId id="2147483661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F2387A-E511-A6B2-5024-FA51674E11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CCCA127B-AF83-9AAD-9D06-C3DA77BC69BA}"/>
              </a:ext>
            </a:extLst>
          </p:cNvPr>
          <p:cNvGrpSpPr/>
          <p:nvPr/>
        </p:nvGrpSpPr>
        <p:grpSpPr>
          <a:xfrm rot="-5400000">
            <a:off x="344222" y="170129"/>
            <a:ext cx="1128381" cy="788124"/>
            <a:chOff x="0" y="0"/>
            <a:chExt cx="3650691" cy="415144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C2406BB9-5CF6-AF7E-C0F4-20D35685778B}"/>
                </a:ext>
              </a:extLst>
            </p:cNvPr>
            <p:cNvSpPr/>
            <p:nvPr/>
          </p:nvSpPr>
          <p:spPr>
            <a:xfrm>
              <a:off x="0" y="0"/>
              <a:ext cx="3650691" cy="415144"/>
            </a:xfrm>
            <a:custGeom>
              <a:avLst/>
              <a:gdLst/>
              <a:ahLst/>
              <a:cxnLst/>
              <a:rect l="l" t="t" r="r" b="b"/>
              <a:pathLst>
                <a:path w="3650691" h="415144">
                  <a:moveTo>
                    <a:pt x="0" y="0"/>
                  </a:moveTo>
                  <a:lnTo>
                    <a:pt x="3650691" y="0"/>
                  </a:lnTo>
                  <a:lnTo>
                    <a:pt x="3650691" y="415144"/>
                  </a:lnTo>
                  <a:lnTo>
                    <a:pt x="0" y="415144"/>
                  </a:lnTo>
                  <a:close/>
                </a:path>
              </a:pathLst>
            </a:custGeom>
            <a:solidFill>
              <a:srgbClr val="0A3D82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72440F00-079C-8928-C30B-F0F483C60629}"/>
                </a:ext>
              </a:extLst>
            </p:cNvPr>
            <p:cNvSpPr txBox="1"/>
            <p:nvPr/>
          </p:nvSpPr>
          <p:spPr>
            <a:xfrm>
              <a:off x="0" y="-38100"/>
              <a:ext cx="3650691" cy="453244"/>
            </a:xfrm>
            <a:prstGeom prst="rect">
              <a:avLst/>
            </a:prstGeom>
          </p:spPr>
          <p:txBody>
            <a:bodyPr lIns="25400" tIns="25400" rIns="25400" bIns="25400" rtlCol="0" anchor="ctr"/>
            <a:lstStyle/>
            <a:p>
              <a:pPr algn="ctr">
                <a:lnSpc>
                  <a:spcPts val="1330"/>
                </a:lnSpc>
                <a:spcBef>
                  <a:spcPct val="0"/>
                </a:spcBef>
              </a:pPr>
              <a:endParaRPr sz="450">
                <a:latin typeface="+mn-ea"/>
              </a:endParaRPr>
            </a:p>
          </p:txBody>
        </p:sp>
      </p:grpSp>
      <p:sp>
        <p:nvSpPr>
          <p:cNvPr id="5" name="TextBox 5">
            <a:extLst>
              <a:ext uri="{FF2B5EF4-FFF2-40B4-BE49-F238E27FC236}">
                <a16:creationId xmlns:a16="http://schemas.microsoft.com/office/drawing/2014/main" id="{58197706-AE52-0377-E3B0-F68598F4F6DA}"/>
              </a:ext>
            </a:extLst>
          </p:cNvPr>
          <p:cNvSpPr txBox="1"/>
          <p:nvPr/>
        </p:nvSpPr>
        <p:spPr>
          <a:xfrm>
            <a:off x="1374805" y="161865"/>
            <a:ext cx="6051467" cy="839589"/>
          </a:xfrm>
          <a:prstGeom prst="rect">
            <a:avLst/>
          </a:prstGeom>
        </p:spPr>
        <p:txBody>
          <a:bodyPr lIns="0" tIns="0" rIns="0" bIns="0" rtlCol="0" anchor="ctr">
            <a:spAutoFit/>
          </a:bodyPr>
          <a:lstStyle/>
          <a:p>
            <a:pPr>
              <a:lnSpc>
                <a:spcPts val="3500"/>
              </a:lnSpc>
            </a:pPr>
            <a:r>
              <a:rPr lang="ja-JP" altLang="en-US" sz="2500" dirty="0">
                <a:solidFill>
                  <a:srgbClr val="0A3D82"/>
                </a:solidFill>
                <a:latin typeface="+mn-ea"/>
                <a:cs typeface="ヒラギノ角ゴシック"/>
                <a:sym typeface="ヒラギノ角ゴシック"/>
              </a:rPr>
              <a:t>下記の方針にて、</a:t>
            </a:r>
            <a:endParaRPr lang="en-US" altLang="ja-JP" sz="2500" dirty="0">
              <a:solidFill>
                <a:srgbClr val="0A3D82"/>
              </a:solidFill>
              <a:latin typeface="+mn-ea"/>
              <a:cs typeface="ヒラギノ角ゴシック"/>
              <a:sym typeface="ヒラギノ角ゴシック"/>
            </a:endParaRPr>
          </a:p>
          <a:p>
            <a:pPr>
              <a:lnSpc>
                <a:spcPts val="3500"/>
              </a:lnSpc>
            </a:pPr>
            <a:r>
              <a:rPr lang="ja-JP" altLang="en-US" sz="2500" dirty="0">
                <a:solidFill>
                  <a:srgbClr val="0A3D82"/>
                </a:solidFill>
                <a:latin typeface="+mn-ea"/>
                <a:cs typeface="ヒラギノ角ゴシック"/>
                <a:sym typeface="ヒラギノ角ゴシック"/>
              </a:rPr>
              <a:t>業務改善活動を行っていきます</a:t>
            </a:r>
          </a:p>
        </p:txBody>
      </p:sp>
      <p:sp>
        <p:nvSpPr>
          <p:cNvPr id="52" name="TextBox 52">
            <a:extLst>
              <a:ext uri="{FF2B5EF4-FFF2-40B4-BE49-F238E27FC236}">
                <a16:creationId xmlns:a16="http://schemas.microsoft.com/office/drawing/2014/main" id="{E343664C-B471-13BD-39FA-31A90EC618E9}"/>
              </a:ext>
            </a:extLst>
          </p:cNvPr>
          <p:cNvSpPr txBox="1"/>
          <p:nvPr/>
        </p:nvSpPr>
        <p:spPr>
          <a:xfrm>
            <a:off x="8895775" y="4875523"/>
            <a:ext cx="70533" cy="163827"/>
          </a:xfrm>
          <a:prstGeom prst="rect">
            <a:avLst/>
          </a:prstGeom>
        </p:spPr>
        <p:txBody>
          <a:bodyPr wrap="none" lIns="0" tIns="0" rIns="0" bIns="0" rtlCol="0" anchor="t">
            <a:spAutoFit/>
          </a:bodyPr>
          <a:lstStyle/>
          <a:p>
            <a:pPr algn="ctr"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A3D82"/>
                </a:solidFill>
                <a:latin typeface="+mn-ea"/>
                <a:cs typeface="Rounded M+"/>
                <a:sym typeface="Rounded M+"/>
              </a:rPr>
              <a:t>3</a:t>
            </a: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372D2A63-A0F1-E5D9-64DB-25F657D74B2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7199" b="38623"/>
          <a:stretch/>
        </p:blipFill>
        <p:spPr>
          <a:xfrm>
            <a:off x="7456866" y="4807726"/>
            <a:ext cx="1263903" cy="305576"/>
          </a:xfrm>
          <a:prstGeom prst="rect">
            <a:avLst/>
          </a:prstGeom>
        </p:spPr>
      </p:pic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90624CC3-31B4-DB76-1B7C-FD28F9EF2E24}"/>
              </a:ext>
            </a:extLst>
          </p:cNvPr>
          <p:cNvGrpSpPr/>
          <p:nvPr/>
        </p:nvGrpSpPr>
        <p:grpSpPr>
          <a:xfrm>
            <a:off x="371102" y="1149474"/>
            <a:ext cx="8486209" cy="319872"/>
            <a:chOff x="338667" y="1265088"/>
            <a:chExt cx="8365067" cy="319872"/>
          </a:xfrm>
        </p:grpSpPr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6816951F-910B-8E85-6622-18668165800B}"/>
                </a:ext>
              </a:extLst>
            </p:cNvPr>
            <p:cNvCxnSpPr/>
            <p:nvPr/>
          </p:nvCxnSpPr>
          <p:spPr>
            <a:xfrm>
              <a:off x="338667" y="1584960"/>
              <a:ext cx="83650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4510A23A-60CC-E5DD-6A43-D432E6F7AAEA}"/>
                </a:ext>
              </a:extLst>
            </p:cNvPr>
            <p:cNvSpPr txBox="1"/>
            <p:nvPr/>
          </p:nvSpPr>
          <p:spPr>
            <a:xfrm>
              <a:off x="338667" y="1265088"/>
              <a:ext cx="83650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>
                  <a:latin typeface="+mn-ea"/>
                  <a:ea typeface="+mn-ea"/>
                </a:rPr>
                <a:t>改善活動のキックオフ宣言</a:t>
              </a:r>
            </a:p>
          </p:txBody>
        </p: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39E2A75-D91E-D0D3-578E-0EFBC186DC16}"/>
              </a:ext>
            </a:extLst>
          </p:cNvPr>
          <p:cNvSpPr txBox="1"/>
          <p:nvPr/>
        </p:nvSpPr>
        <p:spPr>
          <a:xfrm>
            <a:off x="371102" y="1456709"/>
            <a:ext cx="84862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  <a:latin typeface="+mn-ea"/>
                <a:ea typeface="+mn-ea"/>
              </a:rPr>
              <a:t>下記の通り、業務改善活動のプロジェクトを実施します</a:t>
            </a:r>
            <a:endParaRPr kumimoji="1" lang="en-US" altLang="ja-JP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8AFA9E37-8ED3-E67D-995E-B838957A7ACF}"/>
              </a:ext>
            </a:extLst>
          </p:cNvPr>
          <p:cNvSpPr/>
          <p:nvPr/>
        </p:nvSpPr>
        <p:spPr>
          <a:xfrm>
            <a:off x="5019560" y="2242884"/>
            <a:ext cx="885155" cy="50493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プロジェクトオーナー</a:t>
            </a: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A5571E95-4810-E709-050C-3EFAAA0DC52F}"/>
              </a:ext>
            </a:extLst>
          </p:cNvPr>
          <p:cNvSpPr/>
          <p:nvPr/>
        </p:nvSpPr>
        <p:spPr>
          <a:xfrm>
            <a:off x="5019560" y="2773592"/>
            <a:ext cx="885155" cy="50493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プロジェクトリーダー</a:t>
            </a: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4C5D625D-CAFC-BC53-C955-77531CB3197E}"/>
              </a:ext>
            </a:extLst>
          </p:cNvPr>
          <p:cNvSpPr/>
          <p:nvPr/>
        </p:nvSpPr>
        <p:spPr>
          <a:xfrm>
            <a:off x="5019559" y="3305854"/>
            <a:ext cx="885155" cy="14092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プロジェクトメンバー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535478D-8A02-EDF3-AB10-B0C64025E316}"/>
              </a:ext>
            </a:extLst>
          </p:cNvPr>
          <p:cNvSpPr/>
          <p:nvPr/>
        </p:nvSpPr>
        <p:spPr>
          <a:xfrm>
            <a:off x="5954278" y="2242884"/>
            <a:ext cx="1232057" cy="504931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・方針最終決裁</a:t>
            </a:r>
            <a:br>
              <a:rPr kumimoji="1" lang="en-US" altLang="ja-JP" sz="1100" dirty="0">
                <a:solidFill>
                  <a:schemeClr val="tx1"/>
                </a:solidFill>
              </a:rPr>
            </a:br>
            <a:r>
              <a:rPr kumimoji="1" lang="ja-JP" altLang="en-US" sz="1100" dirty="0">
                <a:solidFill>
                  <a:schemeClr val="tx1"/>
                </a:solidFill>
              </a:rPr>
              <a:t>・予算の管理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F7CF786E-0310-20A0-041B-D3BF91EBE919}"/>
              </a:ext>
            </a:extLst>
          </p:cNvPr>
          <p:cNvSpPr/>
          <p:nvPr/>
        </p:nvSpPr>
        <p:spPr>
          <a:xfrm>
            <a:off x="5954278" y="2773592"/>
            <a:ext cx="1232057" cy="504931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・改善活動の主導</a:t>
            </a:r>
            <a:br>
              <a:rPr kumimoji="1" lang="en-US" altLang="ja-JP" sz="1050" dirty="0">
                <a:solidFill>
                  <a:schemeClr val="tx1"/>
                </a:solidFill>
              </a:rPr>
            </a:br>
            <a:r>
              <a:rPr kumimoji="1" lang="en-US" altLang="ja-JP" sz="900" dirty="0">
                <a:solidFill>
                  <a:schemeClr val="tx1"/>
                </a:solidFill>
              </a:rPr>
              <a:t>(</a:t>
            </a:r>
            <a:r>
              <a:rPr kumimoji="1" lang="ja-JP" altLang="en-US" sz="900" dirty="0">
                <a:solidFill>
                  <a:schemeClr val="tx1"/>
                </a:solidFill>
              </a:rPr>
              <a:t>方針検討、タスク割当、進捗確認、等</a:t>
            </a:r>
            <a:r>
              <a:rPr kumimoji="1" lang="en-US" altLang="ja-JP" sz="900" dirty="0">
                <a:solidFill>
                  <a:schemeClr val="tx1"/>
                </a:solidFill>
              </a:rPr>
              <a:t>)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528BF64E-5AC9-29E1-F81F-96172CD009E3}"/>
              </a:ext>
            </a:extLst>
          </p:cNvPr>
          <p:cNvSpPr/>
          <p:nvPr/>
        </p:nvSpPr>
        <p:spPr>
          <a:xfrm>
            <a:off x="5954277" y="3305854"/>
            <a:ext cx="1232057" cy="1409276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100" dirty="0">
              <a:solidFill>
                <a:schemeClr val="tx1"/>
              </a:solidFill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・改善活動のサポート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</a:rPr>
              <a:t>（タスクの手伝い、意見出し、等）</a:t>
            </a:r>
            <a:endParaRPr kumimoji="1" lang="en-US" altLang="ja-JP" sz="900" dirty="0">
              <a:solidFill>
                <a:schemeClr val="tx1"/>
              </a:solidFill>
            </a:endParaRPr>
          </a:p>
        </p:txBody>
      </p: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BB65B06F-6E36-97D0-6EF7-928C4056EE08}"/>
              </a:ext>
            </a:extLst>
          </p:cNvPr>
          <p:cNvGrpSpPr/>
          <p:nvPr/>
        </p:nvGrpSpPr>
        <p:grpSpPr>
          <a:xfrm>
            <a:off x="1402978" y="1808748"/>
            <a:ext cx="3402867" cy="261610"/>
            <a:chOff x="597315" y="2896084"/>
            <a:chExt cx="3683992" cy="261610"/>
          </a:xfrm>
        </p:grpSpPr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C16F15AE-BC7B-3A21-C959-3AEFDA02811D}"/>
                </a:ext>
              </a:extLst>
            </p:cNvPr>
            <p:cNvCxnSpPr/>
            <p:nvPr/>
          </p:nvCxnSpPr>
          <p:spPr>
            <a:xfrm>
              <a:off x="597315" y="3156456"/>
              <a:ext cx="3683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B9568276-A356-0413-D5B2-A2B72B441C75}"/>
                </a:ext>
              </a:extLst>
            </p:cNvPr>
            <p:cNvSpPr txBox="1"/>
            <p:nvPr/>
          </p:nvSpPr>
          <p:spPr>
            <a:xfrm>
              <a:off x="597315" y="2896084"/>
              <a:ext cx="368399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dirty="0">
                  <a:latin typeface="+mn-ea"/>
                  <a:ea typeface="+mn-ea"/>
                </a:rPr>
                <a:t>具体的な方針</a:t>
              </a:r>
              <a:endParaRPr kumimoji="1" lang="en-US" altLang="ja-JP" sz="1100" baseline="30000" dirty="0">
                <a:latin typeface="+mn-ea"/>
                <a:ea typeface="+mn-ea"/>
              </a:endParaRPr>
            </a:p>
          </p:txBody>
        </p:sp>
      </p:grp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B80927AB-594A-5462-D175-E62E8C0FF552}"/>
              </a:ext>
            </a:extLst>
          </p:cNvPr>
          <p:cNvSpPr/>
          <p:nvPr/>
        </p:nvSpPr>
        <p:spPr>
          <a:xfrm>
            <a:off x="203200" y="2123223"/>
            <a:ext cx="1151112" cy="418286"/>
          </a:xfrm>
          <a:prstGeom prst="rect">
            <a:avLst/>
          </a:prstGeom>
          <a:solidFill>
            <a:srgbClr val="0A3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プロジェクトの目的</a:t>
            </a: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6AAFF374-7B89-ABD4-5A09-D95D2311E403}"/>
              </a:ext>
            </a:extLst>
          </p:cNvPr>
          <p:cNvSpPr/>
          <p:nvPr/>
        </p:nvSpPr>
        <p:spPr>
          <a:xfrm>
            <a:off x="203199" y="2569262"/>
            <a:ext cx="1151112" cy="418286"/>
          </a:xfrm>
          <a:prstGeom prst="rect">
            <a:avLst/>
          </a:prstGeom>
          <a:solidFill>
            <a:srgbClr val="0A3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取り組み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範囲</a:t>
            </a: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C89BEC29-81D4-B103-7B23-F9E935E3DA4F}"/>
              </a:ext>
            </a:extLst>
          </p:cNvPr>
          <p:cNvSpPr/>
          <p:nvPr/>
        </p:nvSpPr>
        <p:spPr>
          <a:xfrm>
            <a:off x="203198" y="3907619"/>
            <a:ext cx="1151112" cy="418286"/>
          </a:xfrm>
          <a:prstGeom prst="rect">
            <a:avLst/>
          </a:prstGeom>
          <a:solidFill>
            <a:srgbClr val="0A3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活動方法</a:t>
            </a: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EE038970-C9B1-698D-E21A-D858965F2D15}"/>
              </a:ext>
            </a:extLst>
          </p:cNvPr>
          <p:cNvSpPr/>
          <p:nvPr/>
        </p:nvSpPr>
        <p:spPr>
          <a:xfrm>
            <a:off x="203197" y="4353658"/>
            <a:ext cx="1151112" cy="418286"/>
          </a:xfrm>
          <a:prstGeom prst="rect">
            <a:avLst/>
          </a:prstGeom>
          <a:solidFill>
            <a:srgbClr val="0A3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期間</a:t>
            </a: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AA380EDA-00DF-8BE6-EB62-126865271375}"/>
              </a:ext>
            </a:extLst>
          </p:cNvPr>
          <p:cNvSpPr/>
          <p:nvPr/>
        </p:nvSpPr>
        <p:spPr>
          <a:xfrm>
            <a:off x="203197" y="3455633"/>
            <a:ext cx="1151112" cy="418286"/>
          </a:xfrm>
          <a:prstGeom prst="rect">
            <a:avLst/>
          </a:prstGeom>
          <a:solidFill>
            <a:srgbClr val="0A3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予算</a:t>
            </a: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1AC8E61B-0186-1500-2551-A1D3EB339CFE}"/>
              </a:ext>
            </a:extLst>
          </p:cNvPr>
          <p:cNvSpPr/>
          <p:nvPr/>
        </p:nvSpPr>
        <p:spPr>
          <a:xfrm>
            <a:off x="1402981" y="2123223"/>
            <a:ext cx="3402867" cy="418286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00" dirty="0">
                <a:solidFill>
                  <a:schemeClr val="tx1"/>
                </a:solidFill>
              </a:rPr>
              <a:t>現場の意見を取り入れた業務改善活動を行い、まずは小さくても成功体験を生み出していく</a:t>
            </a:r>
            <a:endParaRPr kumimoji="1"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9F896E91-AFB0-8BDC-70B6-205893E6C5D3}"/>
              </a:ext>
            </a:extLst>
          </p:cNvPr>
          <p:cNvSpPr/>
          <p:nvPr/>
        </p:nvSpPr>
        <p:spPr>
          <a:xfrm>
            <a:off x="1402980" y="2569262"/>
            <a:ext cx="3402867" cy="418286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00" dirty="0">
                <a:solidFill>
                  <a:schemeClr val="tx1"/>
                </a:solidFill>
              </a:rPr>
              <a:t>全ての部署での業務が改善活動の対象ではあるが、職員の業務負荷軽減につながる課題解決を優先していく</a:t>
            </a: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62107FB7-79F9-8689-65EB-40D442B38BF1}"/>
              </a:ext>
            </a:extLst>
          </p:cNvPr>
          <p:cNvSpPr/>
          <p:nvPr/>
        </p:nvSpPr>
        <p:spPr>
          <a:xfrm>
            <a:off x="1402978" y="3907618"/>
            <a:ext cx="3402867" cy="864326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11</a:t>
            </a:r>
            <a:r>
              <a:rPr kumimoji="1" lang="ja-JP" altLang="en-US" sz="1000" dirty="0">
                <a:solidFill>
                  <a:schemeClr val="tx1"/>
                </a:solidFill>
              </a:rPr>
              <a:t>月：解決するべき課題の決定、改善活動の方針出し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12</a:t>
            </a:r>
            <a:r>
              <a:rPr kumimoji="1" lang="ja-JP" altLang="en-US" sz="1000" dirty="0">
                <a:solidFill>
                  <a:schemeClr val="tx1"/>
                </a:solidFill>
              </a:rPr>
              <a:t>月：改善活動の方針決定、一部活動の開始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1-2</a:t>
            </a:r>
            <a:r>
              <a:rPr kumimoji="1" lang="ja-JP" altLang="en-US" sz="1000" dirty="0">
                <a:solidFill>
                  <a:schemeClr val="tx1"/>
                </a:solidFill>
              </a:rPr>
              <a:t>月：改善活動の実施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2</a:t>
            </a:r>
            <a:r>
              <a:rPr kumimoji="1" lang="ja-JP" altLang="en-US" sz="1000" dirty="0">
                <a:solidFill>
                  <a:schemeClr val="tx1"/>
                </a:solidFill>
              </a:rPr>
              <a:t>月：活動の振り返り</a:t>
            </a:r>
            <a:endParaRPr kumimoji="1"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021794AE-9401-4E72-8CD5-8A26192BD214}"/>
              </a:ext>
            </a:extLst>
          </p:cNvPr>
          <p:cNvSpPr/>
          <p:nvPr/>
        </p:nvSpPr>
        <p:spPr>
          <a:xfrm>
            <a:off x="1402978" y="3455633"/>
            <a:ext cx="3402867" cy="418286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00" dirty="0">
                <a:solidFill>
                  <a:schemeClr val="tx1"/>
                </a:solidFill>
              </a:rPr>
              <a:t>課題の内容に応じて、</a:t>
            </a:r>
            <a:r>
              <a:rPr kumimoji="1" lang="en-US" altLang="ja-JP" sz="1000" dirty="0">
                <a:solidFill>
                  <a:schemeClr val="tx1"/>
                </a:solidFill>
              </a:rPr>
              <a:t>ICT</a:t>
            </a:r>
            <a:r>
              <a:rPr kumimoji="1" lang="ja-JP" altLang="en-US" sz="1000" dirty="0">
                <a:solidFill>
                  <a:schemeClr val="tx1"/>
                </a:solidFill>
              </a:rPr>
              <a:t>機器や備品の購入も検討可能</a:t>
            </a:r>
            <a:endParaRPr kumimoji="1"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A2AB0389-E0C5-3769-B30E-2CBE28EC3625}"/>
              </a:ext>
            </a:extLst>
          </p:cNvPr>
          <p:cNvSpPr/>
          <p:nvPr/>
        </p:nvSpPr>
        <p:spPr>
          <a:xfrm>
            <a:off x="203197" y="3011132"/>
            <a:ext cx="1151112" cy="418286"/>
          </a:xfrm>
          <a:prstGeom prst="rect">
            <a:avLst/>
          </a:prstGeom>
          <a:solidFill>
            <a:srgbClr val="0A3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メンバー</a:t>
            </a: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66CC681F-2A7C-F7C2-5993-90A4CB771209}"/>
              </a:ext>
            </a:extLst>
          </p:cNvPr>
          <p:cNvSpPr/>
          <p:nvPr/>
        </p:nvSpPr>
        <p:spPr>
          <a:xfrm>
            <a:off x="1402978" y="3011132"/>
            <a:ext cx="3402867" cy="418286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00" dirty="0">
                <a:solidFill>
                  <a:schemeClr val="tx1"/>
                </a:solidFill>
              </a:rPr>
              <a:t>右記参照</a:t>
            </a: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AA802CA9-3118-131B-8D0D-2FAD00F20B60}"/>
              </a:ext>
            </a:extLst>
          </p:cNvPr>
          <p:cNvSpPr/>
          <p:nvPr/>
        </p:nvSpPr>
        <p:spPr>
          <a:xfrm>
            <a:off x="7229681" y="2242884"/>
            <a:ext cx="1613875" cy="504931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>
                <a:solidFill>
                  <a:schemeClr val="tx1"/>
                </a:solidFill>
              </a:rPr>
              <a:t>A</a:t>
            </a:r>
            <a:r>
              <a:rPr kumimoji="1" lang="ja-JP" altLang="en-US" sz="1100" dirty="0">
                <a:solidFill>
                  <a:schemeClr val="tx1"/>
                </a:solidFill>
              </a:rPr>
              <a:t>施設長</a:t>
            </a: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14B00A89-9FAF-9607-2D42-408F56ED7368}"/>
              </a:ext>
            </a:extLst>
          </p:cNvPr>
          <p:cNvSpPr/>
          <p:nvPr/>
        </p:nvSpPr>
        <p:spPr>
          <a:xfrm>
            <a:off x="7229681" y="2773592"/>
            <a:ext cx="1613875" cy="504931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>
                <a:solidFill>
                  <a:schemeClr val="tx1"/>
                </a:solidFill>
              </a:rPr>
              <a:t>B</a:t>
            </a:r>
            <a:r>
              <a:rPr kumimoji="1" lang="ja-JP" altLang="en-US" sz="1100" dirty="0">
                <a:solidFill>
                  <a:schemeClr val="tx1"/>
                </a:solidFill>
              </a:rPr>
              <a:t>相談員</a:t>
            </a: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F15C4E23-42CC-E9AF-6BD6-635C300CE9DC}"/>
              </a:ext>
            </a:extLst>
          </p:cNvPr>
          <p:cNvSpPr/>
          <p:nvPr/>
        </p:nvSpPr>
        <p:spPr>
          <a:xfrm>
            <a:off x="7229680" y="3305854"/>
            <a:ext cx="1613875" cy="1409276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>
                <a:solidFill>
                  <a:schemeClr val="tx1"/>
                </a:solidFill>
              </a:rPr>
              <a:t>C</a:t>
            </a:r>
            <a:r>
              <a:rPr kumimoji="1" lang="ja-JP" altLang="en-US" sz="1100" dirty="0">
                <a:solidFill>
                  <a:schemeClr val="tx1"/>
                </a:solidFill>
              </a:rPr>
              <a:t>庶務課長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>
                <a:solidFill>
                  <a:schemeClr val="tx1"/>
                </a:solidFill>
              </a:rPr>
              <a:t>D</a:t>
            </a:r>
            <a:r>
              <a:rPr kumimoji="1" lang="ja-JP" altLang="en-US" sz="1100" dirty="0">
                <a:solidFill>
                  <a:schemeClr val="tx1"/>
                </a:solidFill>
              </a:rPr>
              <a:t>介護班長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>
                <a:solidFill>
                  <a:schemeClr val="tx1"/>
                </a:solidFill>
              </a:rPr>
              <a:t>E</a:t>
            </a:r>
            <a:r>
              <a:rPr kumimoji="1" lang="ja-JP" altLang="en-US" sz="1100" dirty="0">
                <a:solidFill>
                  <a:schemeClr val="tx1"/>
                </a:solidFill>
              </a:rPr>
              <a:t>介護主任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>
                <a:solidFill>
                  <a:schemeClr val="tx1"/>
                </a:solidFill>
              </a:rPr>
              <a:t>F</a:t>
            </a:r>
            <a:r>
              <a:rPr kumimoji="1" lang="ja-JP" altLang="en-US" sz="1100" dirty="0">
                <a:solidFill>
                  <a:schemeClr val="tx1"/>
                </a:solidFill>
              </a:rPr>
              <a:t>管理栄養士</a:t>
            </a:r>
            <a:endParaRPr kumimoji="1" lang="en-US" altLang="ja-JP" sz="1100" dirty="0">
              <a:solidFill>
                <a:schemeClr val="tx1"/>
              </a:solidFill>
            </a:endParaRPr>
          </a:p>
        </p:txBody>
      </p:sp>
      <p:sp>
        <p:nvSpPr>
          <p:cNvPr id="72" name="左中かっこ 71">
            <a:extLst>
              <a:ext uri="{FF2B5EF4-FFF2-40B4-BE49-F238E27FC236}">
                <a16:creationId xmlns:a16="http://schemas.microsoft.com/office/drawing/2014/main" id="{F68028AF-F2A5-A32F-68F2-95A74301F6E5}"/>
              </a:ext>
            </a:extLst>
          </p:cNvPr>
          <p:cNvSpPr/>
          <p:nvPr/>
        </p:nvSpPr>
        <p:spPr>
          <a:xfrm>
            <a:off x="4790798" y="2145486"/>
            <a:ext cx="257591" cy="2566374"/>
          </a:xfrm>
          <a:prstGeom prst="leftBrace">
            <a:avLst>
              <a:gd name="adj1" fmla="val 8333"/>
              <a:gd name="adj2" fmla="val 42360"/>
            </a:avLst>
          </a:prstGeom>
          <a:ln w="28575">
            <a:solidFill>
              <a:srgbClr val="0A3D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3" name="図 72">
            <a:extLst>
              <a:ext uri="{FF2B5EF4-FFF2-40B4-BE49-F238E27FC236}">
                <a16:creationId xmlns:a16="http://schemas.microsoft.com/office/drawing/2014/main" id="{ED40805C-3799-6EB1-814C-FC236BCD49B9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5180" y="1147402"/>
            <a:ext cx="1322752" cy="1011697"/>
          </a:xfrm>
          <a:prstGeom prst="rect">
            <a:avLst/>
          </a:prstGeom>
        </p:spPr>
      </p:pic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E896D5CB-FE2D-5A08-14B5-8F81EBFD0E11}"/>
              </a:ext>
            </a:extLst>
          </p:cNvPr>
          <p:cNvGrpSpPr/>
          <p:nvPr/>
        </p:nvGrpSpPr>
        <p:grpSpPr>
          <a:xfrm>
            <a:off x="5954277" y="1952620"/>
            <a:ext cx="1232057" cy="261610"/>
            <a:chOff x="597315" y="2896084"/>
            <a:chExt cx="3683992" cy="261610"/>
          </a:xfrm>
        </p:grpSpPr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FAC2D37F-D5C7-A78C-4056-49D4CD0DCD36}"/>
                </a:ext>
              </a:extLst>
            </p:cNvPr>
            <p:cNvCxnSpPr/>
            <p:nvPr/>
          </p:nvCxnSpPr>
          <p:spPr>
            <a:xfrm>
              <a:off x="597315" y="3156456"/>
              <a:ext cx="3683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637D00E1-84B5-5FA6-C714-1C16E82D1720}"/>
                </a:ext>
              </a:extLst>
            </p:cNvPr>
            <p:cNvSpPr txBox="1"/>
            <p:nvPr/>
          </p:nvSpPr>
          <p:spPr>
            <a:xfrm>
              <a:off x="597315" y="2896084"/>
              <a:ext cx="368399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dirty="0">
                  <a:latin typeface="+mn-ea"/>
                  <a:ea typeface="+mn-ea"/>
                </a:rPr>
                <a:t>役割内容</a:t>
              </a:r>
              <a:endParaRPr kumimoji="1" lang="en-US" altLang="ja-JP" sz="1100" baseline="30000" dirty="0">
                <a:latin typeface="+mn-ea"/>
                <a:ea typeface="+mn-ea"/>
              </a:endParaRPr>
            </a:p>
          </p:txBody>
        </p:sp>
      </p:grp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F5FEDF83-4623-BAD4-5471-4EF276B03A5A}"/>
              </a:ext>
            </a:extLst>
          </p:cNvPr>
          <p:cNvGrpSpPr/>
          <p:nvPr/>
        </p:nvGrpSpPr>
        <p:grpSpPr>
          <a:xfrm>
            <a:off x="7230711" y="1952620"/>
            <a:ext cx="1612845" cy="261610"/>
            <a:chOff x="597315" y="2896084"/>
            <a:chExt cx="3683992" cy="261610"/>
          </a:xfrm>
        </p:grpSpPr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045E68FF-DC63-0F16-6BEB-4E0A1ADF0F0F}"/>
                </a:ext>
              </a:extLst>
            </p:cNvPr>
            <p:cNvCxnSpPr/>
            <p:nvPr/>
          </p:nvCxnSpPr>
          <p:spPr>
            <a:xfrm>
              <a:off x="597315" y="3156456"/>
              <a:ext cx="3683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E521C417-0C29-A61D-0122-BD0CA6D72151}"/>
                </a:ext>
              </a:extLst>
            </p:cNvPr>
            <p:cNvSpPr txBox="1"/>
            <p:nvPr/>
          </p:nvSpPr>
          <p:spPr>
            <a:xfrm>
              <a:off x="597315" y="2896084"/>
              <a:ext cx="368399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dirty="0">
                  <a:latin typeface="+mn-ea"/>
                  <a:ea typeface="+mn-ea"/>
                </a:rPr>
                <a:t>メンバー</a:t>
              </a:r>
              <a:endParaRPr kumimoji="1" lang="en-US" altLang="ja-JP" sz="1100" baseline="30000" dirty="0">
                <a:latin typeface="+mn-ea"/>
                <a:ea typeface="+mn-ea"/>
              </a:endParaRPr>
            </a:p>
          </p:txBody>
        </p:sp>
      </p:grp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A57E438B-A103-FE37-04B8-ADBD0055E6E5}"/>
              </a:ext>
            </a:extLst>
          </p:cNvPr>
          <p:cNvSpPr/>
          <p:nvPr/>
        </p:nvSpPr>
        <p:spPr>
          <a:xfrm>
            <a:off x="6981603" y="251987"/>
            <a:ext cx="1786407" cy="53667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記入例</a:t>
            </a:r>
          </a:p>
        </p:txBody>
      </p:sp>
    </p:spTree>
    <p:extLst>
      <p:ext uri="{BB962C8B-B14F-4D97-AF65-F5344CB8AC3E}">
        <p14:creationId xmlns:p14="http://schemas.microsoft.com/office/powerpoint/2010/main" val="3929139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BF6945-57A5-F364-83D4-C1608586CB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804E7B98-DDE2-A348-D92F-E55BAF1F265E}"/>
              </a:ext>
            </a:extLst>
          </p:cNvPr>
          <p:cNvGrpSpPr/>
          <p:nvPr/>
        </p:nvGrpSpPr>
        <p:grpSpPr>
          <a:xfrm rot="-5400000">
            <a:off x="344222" y="170129"/>
            <a:ext cx="1128381" cy="788124"/>
            <a:chOff x="0" y="0"/>
            <a:chExt cx="3650691" cy="415144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11BF4364-5EBA-8717-2E20-4B24BD420CAE}"/>
                </a:ext>
              </a:extLst>
            </p:cNvPr>
            <p:cNvSpPr/>
            <p:nvPr/>
          </p:nvSpPr>
          <p:spPr>
            <a:xfrm>
              <a:off x="0" y="0"/>
              <a:ext cx="3650691" cy="415144"/>
            </a:xfrm>
            <a:custGeom>
              <a:avLst/>
              <a:gdLst/>
              <a:ahLst/>
              <a:cxnLst/>
              <a:rect l="l" t="t" r="r" b="b"/>
              <a:pathLst>
                <a:path w="3650691" h="415144">
                  <a:moveTo>
                    <a:pt x="0" y="0"/>
                  </a:moveTo>
                  <a:lnTo>
                    <a:pt x="3650691" y="0"/>
                  </a:lnTo>
                  <a:lnTo>
                    <a:pt x="3650691" y="415144"/>
                  </a:lnTo>
                  <a:lnTo>
                    <a:pt x="0" y="415144"/>
                  </a:lnTo>
                  <a:close/>
                </a:path>
              </a:pathLst>
            </a:custGeom>
            <a:solidFill>
              <a:srgbClr val="0A3D82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920546AE-5D05-0908-BC49-8ED65A7A2EFE}"/>
                </a:ext>
              </a:extLst>
            </p:cNvPr>
            <p:cNvSpPr txBox="1"/>
            <p:nvPr/>
          </p:nvSpPr>
          <p:spPr>
            <a:xfrm>
              <a:off x="0" y="-38100"/>
              <a:ext cx="3650691" cy="453244"/>
            </a:xfrm>
            <a:prstGeom prst="rect">
              <a:avLst/>
            </a:prstGeom>
          </p:spPr>
          <p:txBody>
            <a:bodyPr lIns="25400" tIns="25400" rIns="25400" bIns="25400" rtlCol="0" anchor="ctr"/>
            <a:lstStyle/>
            <a:p>
              <a:pPr algn="ctr">
                <a:lnSpc>
                  <a:spcPts val="1330"/>
                </a:lnSpc>
                <a:spcBef>
                  <a:spcPct val="0"/>
                </a:spcBef>
              </a:pPr>
              <a:endParaRPr sz="450">
                <a:latin typeface="+mn-ea"/>
              </a:endParaRPr>
            </a:p>
          </p:txBody>
        </p:sp>
      </p:grpSp>
      <p:sp>
        <p:nvSpPr>
          <p:cNvPr id="5" name="TextBox 5">
            <a:extLst>
              <a:ext uri="{FF2B5EF4-FFF2-40B4-BE49-F238E27FC236}">
                <a16:creationId xmlns:a16="http://schemas.microsoft.com/office/drawing/2014/main" id="{C83C261B-5707-0973-71EC-EA5E3E141C03}"/>
              </a:ext>
            </a:extLst>
          </p:cNvPr>
          <p:cNvSpPr txBox="1"/>
          <p:nvPr/>
        </p:nvSpPr>
        <p:spPr>
          <a:xfrm>
            <a:off x="1374805" y="161865"/>
            <a:ext cx="6051467" cy="839589"/>
          </a:xfrm>
          <a:prstGeom prst="rect">
            <a:avLst/>
          </a:prstGeom>
        </p:spPr>
        <p:txBody>
          <a:bodyPr lIns="0" tIns="0" rIns="0" bIns="0" rtlCol="0" anchor="ctr">
            <a:spAutoFit/>
          </a:bodyPr>
          <a:lstStyle/>
          <a:p>
            <a:pPr>
              <a:lnSpc>
                <a:spcPts val="3500"/>
              </a:lnSpc>
            </a:pPr>
            <a:r>
              <a:rPr lang="ja-JP" altLang="en-US" sz="2500" dirty="0">
                <a:solidFill>
                  <a:srgbClr val="0A3D82"/>
                </a:solidFill>
                <a:latin typeface="+mn-ea"/>
                <a:cs typeface="ヒラギノ角ゴシック"/>
                <a:sym typeface="ヒラギノ角ゴシック"/>
              </a:rPr>
              <a:t>下記の方針にて、</a:t>
            </a:r>
            <a:endParaRPr lang="en-US" altLang="ja-JP" sz="2500" dirty="0">
              <a:solidFill>
                <a:srgbClr val="0A3D82"/>
              </a:solidFill>
              <a:latin typeface="+mn-ea"/>
              <a:cs typeface="ヒラギノ角ゴシック"/>
              <a:sym typeface="ヒラギノ角ゴシック"/>
            </a:endParaRPr>
          </a:p>
          <a:p>
            <a:pPr>
              <a:lnSpc>
                <a:spcPts val="3500"/>
              </a:lnSpc>
            </a:pPr>
            <a:r>
              <a:rPr lang="ja-JP" altLang="en-US" sz="2500" dirty="0">
                <a:solidFill>
                  <a:srgbClr val="0A3D82"/>
                </a:solidFill>
                <a:latin typeface="+mn-ea"/>
                <a:cs typeface="ヒラギノ角ゴシック"/>
                <a:sym typeface="ヒラギノ角ゴシック"/>
              </a:rPr>
              <a:t>業務改善活動を行っていきます</a:t>
            </a:r>
          </a:p>
        </p:txBody>
      </p:sp>
      <p:sp>
        <p:nvSpPr>
          <p:cNvPr id="52" name="TextBox 52">
            <a:extLst>
              <a:ext uri="{FF2B5EF4-FFF2-40B4-BE49-F238E27FC236}">
                <a16:creationId xmlns:a16="http://schemas.microsoft.com/office/drawing/2014/main" id="{053F9170-D5A6-C167-DE3E-A908490B3767}"/>
              </a:ext>
            </a:extLst>
          </p:cNvPr>
          <p:cNvSpPr txBox="1"/>
          <p:nvPr/>
        </p:nvSpPr>
        <p:spPr>
          <a:xfrm>
            <a:off x="8895775" y="4875523"/>
            <a:ext cx="70533" cy="163827"/>
          </a:xfrm>
          <a:prstGeom prst="rect">
            <a:avLst/>
          </a:prstGeom>
        </p:spPr>
        <p:txBody>
          <a:bodyPr wrap="none" lIns="0" tIns="0" rIns="0" bIns="0" rtlCol="0" anchor="t">
            <a:spAutoFit/>
          </a:bodyPr>
          <a:lstStyle/>
          <a:p>
            <a:pPr algn="ctr"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A3D82"/>
                </a:solidFill>
                <a:latin typeface="+mn-ea"/>
                <a:cs typeface="Rounded M+"/>
                <a:sym typeface="Rounded M+"/>
              </a:rPr>
              <a:t>3</a:t>
            </a: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5EBE5998-6B7A-56B2-9EB1-800ADFA032C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7199" b="38623"/>
          <a:stretch/>
        </p:blipFill>
        <p:spPr>
          <a:xfrm>
            <a:off x="7456866" y="4807726"/>
            <a:ext cx="1263903" cy="305576"/>
          </a:xfrm>
          <a:prstGeom prst="rect">
            <a:avLst/>
          </a:prstGeom>
        </p:spPr>
      </p:pic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459C83CB-8DB7-D574-3907-BC771AA2F6E1}"/>
              </a:ext>
            </a:extLst>
          </p:cNvPr>
          <p:cNvGrpSpPr/>
          <p:nvPr/>
        </p:nvGrpSpPr>
        <p:grpSpPr>
          <a:xfrm>
            <a:off x="371102" y="1149474"/>
            <a:ext cx="8486209" cy="319872"/>
            <a:chOff x="338667" y="1265088"/>
            <a:chExt cx="8365067" cy="319872"/>
          </a:xfrm>
        </p:grpSpPr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D32A1490-F183-A0EF-EF4A-53786B2F4D89}"/>
                </a:ext>
              </a:extLst>
            </p:cNvPr>
            <p:cNvCxnSpPr/>
            <p:nvPr/>
          </p:nvCxnSpPr>
          <p:spPr>
            <a:xfrm>
              <a:off x="338667" y="1584960"/>
              <a:ext cx="83650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335D0E22-F112-1375-CDE9-DC3C4FDD9A61}"/>
                </a:ext>
              </a:extLst>
            </p:cNvPr>
            <p:cNvSpPr txBox="1"/>
            <p:nvPr/>
          </p:nvSpPr>
          <p:spPr>
            <a:xfrm>
              <a:off x="338667" y="1265088"/>
              <a:ext cx="83650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>
                  <a:latin typeface="+mn-ea"/>
                  <a:ea typeface="+mn-ea"/>
                </a:rPr>
                <a:t>改善活動のキックオフ宣言</a:t>
              </a:r>
            </a:p>
          </p:txBody>
        </p: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8138C4E-C1ED-DB63-E3BF-B6692590872F}"/>
              </a:ext>
            </a:extLst>
          </p:cNvPr>
          <p:cNvSpPr txBox="1"/>
          <p:nvPr/>
        </p:nvSpPr>
        <p:spPr>
          <a:xfrm>
            <a:off x="371102" y="1456709"/>
            <a:ext cx="84862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  <a:latin typeface="+mn-ea"/>
                <a:ea typeface="+mn-ea"/>
              </a:rPr>
              <a:t>下記の通り、業務改善活動のプロジェクトを実施します</a:t>
            </a:r>
            <a:endParaRPr kumimoji="1" lang="en-US" altLang="ja-JP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99679599-462C-7641-DB8E-D968630229B9}"/>
              </a:ext>
            </a:extLst>
          </p:cNvPr>
          <p:cNvSpPr/>
          <p:nvPr/>
        </p:nvSpPr>
        <p:spPr>
          <a:xfrm>
            <a:off x="5019560" y="2242884"/>
            <a:ext cx="885155" cy="50493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プロジェクトオーナー</a:t>
            </a: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C8B561C3-582A-AD45-57EC-3B72F4766031}"/>
              </a:ext>
            </a:extLst>
          </p:cNvPr>
          <p:cNvSpPr/>
          <p:nvPr/>
        </p:nvSpPr>
        <p:spPr>
          <a:xfrm>
            <a:off x="5019560" y="2773592"/>
            <a:ext cx="885155" cy="50493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プロジェクトリーダー</a:t>
            </a: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F6F3124C-3EE2-1CA4-22A1-BB58B4483C7F}"/>
              </a:ext>
            </a:extLst>
          </p:cNvPr>
          <p:cNvSpPr/>
          <p:nvPr/>
        </p:nvSpPr>
        <p:spPr>
          <a:xfrm>
            <a:off x="5019559" y="3305854"/>
            <a:ext cx="885155" cy="14092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プロジェクトメンバー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1089D324-4465-E694-6A28-4E1BB347B287}"/>
              </a:ext>
            </a:extLst>
          </p:cNvPr>
          <p:cNvSpPr/>
          <p:nvPr/>
        </p:nvSpPr>
        <p:spPr>
          <a:xfrm>
            <a:off x="5954278" y="2242884"/>
            <a:ext cx="1232057" cy="504931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・方針最終決裁</a:t>
            </a:r>
            <a:br>
              <a:rPr kumimoji="1" lang="en-US" altLang="ja-JP" sz="1100" dirty="0">
                <a:solidFill>
                  <a:schemeClr val="tx1"/>
                </a:solidFill>
              </a:rPr>
            </a:br>
            <a:r>
              <a:rPr kumimoji="1" lang="ja-JP" altLang="en-US" sz="1100" dirty="0">
                <a:solidFill>
                  <a:schemeClr val="tx1"/>
                </a:solidFill>
              </a:rPr>
              <a:t>・予算の管理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D6B8638A-615B-EEBF-FFCE-71BA5AB5D6EC}"/>
              </a:ext>
            </a:extLst>
          </p:cNvPr>
          <p:cNvSpPr/>
          <p:nvPr/>
        </p:nvSpPr>
        <p:spPr>
          <a:xfrm>
            <a:off x="5954278" y="2773592"/>
            <a:ext cx="1232057" cy="504931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・改善活動の主導</a:t>
            </a:r>
            <a:br>
              <a:rPr kumimoji="1" lang="en-US" altLang="ja-JP" sz="1050" dirty="0">
                <a:solidFill>
                  <a:schemeClr val="tx1"/>
                </a:solidFill>
              </a:rPr>
            </a:br>
            <a:r>
              <a:rPr kumimoji="1" lang="en-US" altLang="ja-JP" sz="900" dirty="0">
                <a:solidFill>
                  <a:schemeClr val="tx1"/>
                </a:solidFill>
              </a:rPr>
              <a:t>(</a:t>
            </a:r>
            <a:r>
              <a:rPr kumimoji="1" lang="ja-JP" altLang="en-US" sz="900" dirty="0">
                <a:solidFill>
                  <a:schemeClr val="tx1"/>
                </a:solidFill>
              </a:rPr>
              <a:t>方針検討、タスク割当、進捗確認、等</a:t>
            </a:r>
            <a:r>
              <a:rPr kumimoji="1" lang="en-US" altLang="ja-JP" sz="900" dirty="0">
                <a:solidFill>
                  <a:schemeClr val="tx1"/>
                </a:solidFill>
              </a:rPr>
              <a:t>)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441B36FA-28E8-86C9-03C0-C088F9223D2F}"/>
              </a:ext>
            </a:extLst>
          </p:cNvPr>
          <p:cNvSpPr/>
          <p:nvPr/>
        </p:nvSpPr>
        <p:spPr>
          <a:xfrm>
            <a:off x="5954277" y="3305854"/>
            <a:ext cx="1232057" cy="1409276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100" dirty="0">
              <a:solidFill>
                <a:schemeClr val="tx1"/>
              </a:solidFill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・改善活動のサポート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</a:rPr>
              <a:t>（タスクの手伝い、意見出し、等）</a:t>
            </a:r>
            <a:endParaRPr kumimoji="1" lang="en-US" altLang="ja-JP" sz="900" dirty="0">
              <a:solidFill>
                <a:schemeClr val="tx1"/>
              </a:solidFill>
            </a:endParaRPr>
          </a:p>
        </p:txBody>
      </p: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309C2A59-473C-76C4-7253-6A85B0670CA7}"/>
              </a:ext>
            </a:extLst>
          </p:cNvPr>
          <p:cNvGrpSpPr/>
          <p:nvPr/>
        </p:nvGrpSpPr>
        <p:grpSpPr>
          <a:xfrm>
            <a:off x="1402978" y="1808748"/>
            <a:ext cx="3402867" cy="261610"/>
            <a:chOff x="597315" y="2896084"/>
            <a:chExt cx="3683992" cy="261610"/>
          </a:xfrm>
        </p:grpSpPr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1357AF82-047B-6FC7-2B7B-BD03AB0C42B3}"/>
                </a:ext>
              </a:extLst>
            </p:cNvPr>
            <p:cNvCxnSpPr/>
            <p:nvPr/>
          </p:nvCxnSpPr>
          <p:spPr>
            <a:xfrm>
              <a:off x="597315" y="3156456"/>
              <a:ext cx="3683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FB5713B0-B8C4-C6F0-19E4-406831CD1C89}"/>
                </a:ext>
              </a:extLst>
            </p:cNvPr>
            <p:cNvSpPr txBox="1"/>
            <p:nvPr/>
          </p:nvSpPr>
          <p:spPr>
            <a:xfrm>
              <a:off x="597315" y="2896084"/>
              <a:ext cx="368399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dirty="0">
                  <a:latin typeface="+mn-ea"/>
                  <a:ea typeface="+mn-ea"/>
                </a:rPr>
                <a:t>具体的な方針</a:t>
              </a:r>
              <a:endParaRPr kumimoji="1" lang="en-US" altLang="ja-JP" sz="1100" baseline="30000" dirty="0">
                <a:latin typeface="+mn-ea"/>
                <a:ea typeface="+mn-ea"/>
              </a:endParaRPr>
            </a:p>
          </p:txBody>
        </p:sp>
      </p:grp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D5D38C58-7535-7CAD-EF46-67A8ACE322A9}"/>
              </a:ext>
            </a:extLst>
          </p:cNvPr>
          <p:cNvSpPr/>
          <p:nvPr/>
        </p:nvSpPr>
        <p:spPr>
          <a:xfrm>
            <a:off x="203200" y="2123223"/>
            <a:ext cx="1151112" cy="418286"/>
          </a:xfrm>
          <a:prstGeom prst="rect">
            <a:avLst/>
          </a:prstGeom>
          <a:solidFill>
            <a:srgbClr val="0A3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プロジェクトの目的</a:t>
            </a: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3122C940-98A0-CF32-5D67-82A0929DB95D}"/>
              </a:ext>
            </a:extLst>
          </p:cNvPr>
          <p:cNvSpPr/>
          <p:nvPr/>
        </p:nvSpPr>
        <p:spPr>
          <a:xfrm>
            <a:off x="203199" y="2569262"/>
            <a:ext cx="1151112" cy="418286"/>
          </a:xfrm>
          <a:prstGeom prst="rect">
            <a:avLst/>
          </a:prstGeom>
          <a:solidFill>
            <a:srgbClr val="0A3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取り組み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範囲</a:t>
            </a: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B5F77785-1281-E017-2F5B-4ED826F6F7CA}"/>
              </a:ext>
            </a:extLst>
          </p:cNvPr>
          <p:cNvSpPr/>
          <p:nvPr/>
        </p:nvSpPr>
        <p:spPr>
          <a:xfrm>
            <a:off x="203198" y="3907619"/>
            <a:ext cx="1151112" cy="418286"/>
          </a:xfrm>
          <a:prstGeom prst="rect">
            <a:avLst/>
          </a:prstGeom>
          <a:solidFill>
            <a:srgbClr val="0A3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活動方法</a:t>
            </a: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7A467E18-9B64-1646-0A36-0FEA6FF3AFC6}"/>
              </a:ext>
            </a:extLst>
          </p:cNvPr>
          <p:cNvSpPr/>
          <p:nvPr/>
        </p:nvSpPr>
        <p:spPr>
          <a:xfrm>
            <a:off x="203197" y="4353658"/>
            <a:ext cx="1151112" cy="418286"/>
          </a:xfrm>
          <a:prstGeom prst="rect">
            <a:avLst/>
          </a:prstGeom>
          <a:solidFill>
            <a:srgbClr val="0A3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期間</a:t>
            </a: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CBFCE431-4E06-CE91-017E-2DEC7F54C491}"/>
              </a:ext>
            </a:extLst>
          </p:cNvPr>
          <p:cNvSpPr/>
          <p:nvPr/>
        </p:nvSpPr>
        <p:spPr>
          <a:xfrm>
            <a:off x="203197" y="3455633"/>
            <a:ext cx="1151112" cy="418286"/>
          </a:xfrm>
          <a:prstGeom prst="rect">
            <a:avLst/>
          </a:prstGeom>
          <a:solidFill>
            <a:srgbClr val="0A3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予算</a:t>
            </a: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D026CFDA-B6FB-BEE7-7DBF-7BB72D0C9660}"/>
              </a:ext>
            </a:extLst>
          </p:cNvPr>
          <p:cNvSpPr/>
          <p:nvPr/>
        </p:nvSpPr>
        <p:spPr>
          <a:xfrm>
            <a:off x="1402981" y="2123223"/>
            <a:ext cx="3402867" cy="418286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00" dirty="0">
                <a:solidFill>
                  <a:schemeClr val="tx1"/>
                </a:solidFill>
              </a:rPr>
              <a:t>方針を記入</a:t>
            </a:r>
            <a:endParaRPr kumimoji="1"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45ADA756-C306-645E-6F2C-6EC198AD178A}"/>
              </a:ext>
            </a:extLst>
          </p:cNvPr>
          <p:cNvSpPr/>
          <p:nvPr/>
        </p:nvSpPr>
        <p:spPr>
          <a:xfrm>
            <a:off x="1402980" y="2569262"/>
            <a:ext cx="3402867" cy="418286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00" dirty="0">
                <a:solidFill>
                  <a:schemeClr val="tx1"/>
                </a:solidFill>
              </a:rPr>
              <a:t>方針を記入</a:t>
            </a: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306D311C-3074-6925-3BFF-78A3FA87B9D3}"/>
              </a:ext>
            </a:extLst>
          </p:cNvPr>
          <p:cNvSpPr/>
          <p:nvPr/>
        </p:nvSpPr>
        <p:spPr>
          <a:xfrm>
            <a:off x="1402978" y="3907618"/>
            <a:ext cx="3402867" cy="864326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00" dirty="0">
                <a:solidFill>
                  <a:schemeClr val="tx1"/>
                </a:solidFill>
              </a:rPr>
              <a:t>方針を記入</a:t>
            </a:r>
            <a:endParaRPr kumimoji="1"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A0784963-47A2-F762-182F-33A64A4BC6E4}"/>
              </a:ext>
            </a:extLst>
          </p:cNvPr>
          <p:cNvSpPr/>
          <p:nvPr/>
        </p:nvSpPr>
        <p:spPr>
          <a:xfrm>
            <a:off x="1402978" y="3455633"/>
            <a:ext cx="3402867" cy="418286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00" dirty="0">
                <a:solidFill>
                  <a:schemeClr val="tx1"/>
                </a:solidFill>
              </a:rPr>
              <a:t>方針を記入</a:t>
            </a:r>
            <a:endParaRPr kumimoji="1"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FB68A6DE-6A9C-8342-43D6-C12525F17F8E}"/>
              </a:ext>
            </a:extLst>
          </p:cNvPr>
          <p:cNvSpPr/>
          <p:nvPr/>
        </p:nvSpPr>
        <p:spPr>
          <a:xfrm>
            <a:off x="203197" y="3011132"/>
            <a:ext cx="1151112" cy="418286"/>
          </a:xfrm>
          <a:prstGeom prst="rect">
            <a:avLst/>
          </a:prstGeom>
          <a:solidFill>
            <a:srgbClr val="0A3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メンバー</a:t>
            </a: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6214F144-3AC2-663E-FF27-3DCD9266E7DB}"/>
              </a:ext>
            </a:extLst>
          </p:cNvPr>
          <p:cNvSpPr/>
          <p:nvPr/>
        </p:nvSpPr>
        <p:spPr>
          <a:xfrm>
            <a:off x="1402978" y="3011132"/>
            <a:ext cx="3402867" cy="418286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00" dirty="0">
                <a:solidFill>
                  <a:schemeClr val="tx1"/>
                </a:solidFill>
              </a:rPr>
              <a:t>右記参照</a:t>
            </a: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E68C4120-4ABA-EF72-4EF2-A4BF2F973B7B}"/>
              </a:ext>
            </a:extLst>
          </p:cNvPr>
          <p:cNvSpPr/>
          <p:nvPr/>
        </p:nvSpPr>
        <p:spPr>
          <a:xfrm>
            <a:off x="7229681" y="2242884"/>
            <a:ext cx="1613875" cy="504931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chemeClr val="tx1"/>
                </a:solidFill>
              </a:rPr>
              <a:t>名前を記入</a:t>
            </a: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87C5D2B4-5F60-FA4C-1EC4-A132E49DC37B}"/>
              </a:ext>
            </a:extLst>
          </p:cNvPr>
          <p:cNvSpPr/>
          <p:nvPr/>
        </p:nvSpPr>
        <p:spPr>
          <a:xfrm>
            <a:off x="7229681" y="2773592"/>
            <a:ext cx="1613875" cy="504931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chemeClr val="tx1"/>
                </a:solidFill>
              </a:rPr>
              <a:t>名前を記入</a:t>
            </a: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E557711F-9E76-641E-670F-00F657A5A269}"/>
              </a:ext>
            </a:extLst>
          </p:cNvPr>
          <p:cNvSpPr/>
          <p:nvPr/>
        </p:nvSpPr>
        <p:spPr>
          <a:xfrm>
            <a:off x="7229680" y="3305854"/>
            <a:ext cx="1613875" cy="1409276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chemeClr val="tx1"/>
                </a:solidFill>
              </a:rPr>
              <a:t>名前を記入</a:t>
            </a:r>
            <a:endParaRPr kumimoji="1" lang="en-US" altLang="ja-JP" sz="1100" dirty="0">
              <a:solidFill>
                <a:schemeClr val="tx1"/>
              </a:solidFill>
            </a:endParaRPr>
          </a:p>
        </p:txBody>
      </p:sp>
      <p:sp>
        <p:nvSpPr>
          <p:cNvPr id="72" name="左中かっこ 71">
            <a:extLst>
              <a:ext uri="{FF2B5EF4-FFF2-40B4-BE49-F238E27FC236}">
                <a16:creationId xmlns:a16="http://schemas.microsoft.com/office/drawing/2014/main" id="{F17405EC-A942-716B-E79E-B13CD7900C77}"/>
              </a:ext>
            </a:extLst>
          </p:cNvPr>
          <p:cNvSpPr/>
          <p:nvPr/>
        </p:nvSpPr>
        <p:spPr>
          <a:xfrm>
            <a:off x="4790798" y="2145486"/>
            <a:ext cx="257591" cy="2566374"/>
          </a:xfrm>
          <a:prstGeom prst="leftBrace">
            <a:avLst>
              <a:gd name="adj1" fmla="val 8333"/>
              <a:gd name="adj2" fmla="val 42360"/>
            </a:avLst>
          </a:prstGeom>
          <a:ln w="28575">
            <a:solidFill>
              <a:srgbClr val="0A3D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3" name="図 72">
            <a:extLst>
              <a:ext uri="{FF2B5EF4-FFF2-40B4-BE49-F238E27FC236}">
                <a16:creationId xmlns:a16="http://schemas.microsoft.com/office/drawing/2014/main" id="{3C5C4973-2124-DA76-3816-5B4EBA97631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5180" y="1147402"/>
            <a:ext cx="1322752" cy="1011697"/>
          </a:xfrm>
          <a:prstGeom prst="rect">
            <a:avLst/>
          </a:prstGeom>
        </p:spPr>
      </p:pic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73A4F9B8-E81A-F901-72FA-7B3495515C13}"/>
              </a:ext>
            </a:extLst>
          </p:cNvPr>
          <p:cNvGrpSpPr/>
          <p:nvPr/>
        </p:nvGrpSpPr>
        <p:grpSpPr>
          <a:xfrm>
            <a:off x="5954277" y="1952620"/>
            <a:ext cx="1232057" cy="261610"/>
            <a:chOff x="597315" y="2896084"/>
            <a:chExt cx="3683992" cy="261610"/>
          </a:xfrm>
        </p:grpSpPr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3BEFD3C8-C351-F5B0-F455-5A7F1C7E0647}"/>
                </a:ext>
              </a:extLst>
            </p:cNvPr>
            <p:cNvCxnSpPr/>
            <p:nvPr/>
          </p:nvCxnSpPr>
          <p:spPr>
            <a:xfrm>
              <a:off x="597315" y="3156456"/>
              <a:ext cx="3683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26007FE2-CC73-9B60-E918-33EADA9DA5A4}"/>
                </a:ext>
              </a:extLst>
            </p:cNvPr>
            <p:cNvSpPr txBox="1"/>
            <p:nvPr/>
          </p:nvSpPr>
          <p:spPr>
            <a:xfrm>
              <a:off x="597315" y="2896084"/>
              <a:ext cx="368399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dirty="0">
                  <a:latin typeface="+mn-ea"/>
                  <a:ea typeface="+mn-ea"/>
                </a:rPr>
                <a:t>役割内容</a:t>
              </a:r>
              <a:endParaRPr kumimoji="1" lang="en-US" altLang="ja-JP" sz="1100" baseline="30000" dirty="0">
                <a:latin typeface="+mn-ea"/>
                <a:ea typeface="+mn-ea"/>
              </a:endParaRPr>
            </a:p>
          </p:txBody>
        </p:sp>
      </p:grp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6BD016FA-81C5-525A-3EDB-6FDF12835F10}"/>
              </a:ext>
            </a:extLst>
          </p:cNvPr>
          <p:cNvGrpSpPr/>
          <p:nvPr/>
        </p:nvGrpSpPr>
        <p:grpSpPr>
          <a:xfrm>
            <a:off x="7230711" y="1952620"/>
            <a:ext cx="1612845" cy="261610"/>
            <a:chOff x="597315" y="2896084"/>
            <a:chExt cx="3683992" cy="261610"/>
          </a:xfrm>
        </p:grpSpPr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815C09D5-8035-59DF-98DF-73BBBA7DC16E}"/>
                </a:ext>
              </a:extLst>
            </p:cNvPr>
            <p:cNvCxnSpPr/>
            <p:nvPr/>
          </p:nvCxnSpPr>
          <p:spPr>
            <a:xfrm>
              <a:off x="597315" y="3156456"/>
              <a:ext cx="3683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59CFB2CF-A523-D1D1-B069-4C14193CBBCE}"/>
                </a:ext>
              </a:extLst>
            </p:cNvPr>
            <p:cNvSpPr txBox="1"/>
            <p:nvPr/>
          </p:nvSpPr>
          <p:spPr>
            <a:xfrm>
              <a:off x="597315" y="2896084"/>
              <a:ext cx="368399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dirty="0">
                  <a:latin typeface="+mn-ea"/>
                  <a:ea typeface="+mn-ea"/>
                </a:rPr>
                <a:t>メンバー</a:t>
              </a:r>
              <a:endParaRPr kumimoji="1" lang="en-US" altLang="ja-JP" sz="1100" baseline="30000" dirty="0">
                <a:latin typeface="+mn-ea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672039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10899</TotalTime>
  <Words>325</Words>
  <Application>Microsoft Office PowerPoint</Application>
  <PresentationFormat>画面に合わせる (16:9)</PresentationFormat>
  <Paragraphs>69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那須智樹</dc:creator>
  <cp:lastModifiedBy>智樹 那須</cp:lastModifiedBy>
  <cp:revision>431</cp:revision>
  <dcterms:modified xsi:type="dcterms:W3CDTF">2025-04-02T01:01:17Z</dcterms:modified>
</cp:coreProperties>
</file>